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2" r:id="rId1"/>
  </p:sldMasterIdLst>
  <p:notesMasterIdLst>
    <p:notesMasterId r:id="rId12"/>
  </p:notesMasterIdLst>
  <p:sldIdLst>
    <p:sldId id="256" r:id="rId2"/>
    <p:sldId id="268" r:id="rId3"/>
    <p:sldId id="271" r:id="rId4"/>
    <p:sldId id="281" r:id="rId5"/>
    <p:sldId id="287" r:id="rId6"/>
    <p:sldId id="272" r:id="rId7"/>
    <p:sldId id="273" r:id="rId8"/>
    <p:sldId id="284" r:id="rId9"/>
    <p:sldId id="285" r:id="rId10"/>
    <p:sldId id="286" r:id="rId11"/>
  </p:sldIdLst>
  <p:sldSz cx="12192000" cy="6858000"/>
  <p:notesSz cx="7077075" cy="93630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779"/>
    <p:restoredTop sz="94672"/>
  </p:normalViewPr>
  <p:slideViewPr>
    <p:cSldViewPr snapToGrid="0">
      <p:cViewPr varScale="1">
        <p:scale>
          <a:sx n="99" d="100"/>
          <a:sy n="99" d="100"/>
        </p:scale>
        <p:origin x="38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67050" cy="469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08438" y="0"/>
            <a:ext cx="3067050" cy="469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769F82-CE83-0542-AEEC-980F37C64F02}" type="datetimeFigureOut">
              <a:rPr lang="en-US" smtClean="0"/>
              <a:t>11/11/21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28663" y="1169988"/>
            <a:ext cx="5619750" cy="31607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8025" y="4505325"/>
            <a:ext cx="5661025" cy="368776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93175"/>
            <a:ext cx="3067050" cy="469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08438" y="8893175"/>
            <a:ext cx="3067050" cy="469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A65FAD-6C86-1948-9868-B0E08DA312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382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4BA094-8CC4-45C7-94C3-5C51CAA44DC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162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6413D-85AB-4E77-9F7F-8D3B02D9492D}" type="datetimeFigureOut">
              <a:rPr lang="en-US" smtClean="0"/>
              <a:t>11/11/21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43830-77B5-4710-A33A-343FA4D591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6063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6413D-85AB-4E77-9F7F-8D3B02D9492D}" type="datetimeFigureOut">
              <a:rPr lang="en-US" smtClean="0"/>
              <a:t>11/11/21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43830-77B5-4710-A33A-343FA4D591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4613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6413D-85AB-4E77-9F7F-8D3B02D9492D}" type="datetimeFigureOut">
              <a:rPr lang="en-US" smtClean="0"/>
              <a:t>11/11/21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43830-77B5-4710-A33A-343FA4D59157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782260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6413D-85AB-4E77-9F7F-8D3B02D9492D}" type="datetimeFigureOut">
              <a:rPr lang="en-US" smtClean="0"/>
              <a:t>11/11/21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43830-77B5-4710-A33A-343FA4D591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8828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6413D-85AB-4E77-9F7F-8D3B02D9492D}" type="datetimeFigureOut">
              <a:rPr lang="en-US" smtClean="0"/>
              <a:t>11/11/21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43830-77B5-4710-A33A-343FA4D59157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889798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6413D-85AB-4E77-9F7F-8D3B02D9492D}" type="datetimeFigureOut">
              <a:rPr lang="en-US" smtClean="0"/>
              <a:t>11/11/21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43830-77B5-4710-A33A-343FA4D591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5243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6413D-85AB-4E77-9F7F-8D3B02D9492D}" type="datetimeFigureOut">
              <a:rPr lang="en-US" smtClean="0"/>
              <a:t>11/11/21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43830-77B5-4710-A33A-343FA4D591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86604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6413D-85AB-4E77-9F7F-8D3B02D9492D}" type="datetimeFigureOut">
              <a:rPr lang="en-US" smtClean="0"/>
              <a:t>11/11/21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43830-77B5-4710-A33A-343FA4D591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35403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5F01BE0-583A-4E4E-BB09-F0E337894020}"/>
              </a:ext>
            </a:extLst>
          </p:cNvPr>
          <p:cNvSpPr/>
          <p:nvPr userDrawn="1"/>
        </p:nvSpPr>
        <p:spPr>
          <a:xfrm>
            <a:off x="0" y="4965171"/>
            <a:ext cx="2063552" cy="18928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21ED6C54-5936-4441-9FAB-B9797895117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80" y="5162252"/>
            <a:ext cx="1728192" cy="1498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6323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6413D-85AB-4E77-9F7F-8D3B02D9492D}" type="datetimeFigureOut">
              <a:rPr lang="en-US" smtClean="0"/>
              <a:t>11/11/21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43830-77B5-4710-A33A-343FA4D591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5257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6413D-85AB-4E77-9F7F-8D3B02D9492D}" type="datetimeFigureOut">
              <a:rPr lang="en-US" smtClean="0"/>
              <a:t>11/11/21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43830-77B5-4710-A33A-343FA4D591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3229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6413D-85AB-4E77-9F7F-8D3B02D9492D}" type="datetimeFigureOut">
              <a:rPr lang="en-US" smtClean="0"/>
              <a:t>11/11/21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43830-77B5-4710-A33A-343FA4D591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3820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6413D-85AB-4E77-9F7F-8D3B02D9492D}" type="datetimeFigureOut">
              <a:rPr lang="en-US" smtClean="0"/>
              <a:t>11/11/21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43830-77B5-4710-A33A-343FA4D591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6477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6413D-85AB-4E77-9F7F-8D3B02D9492D}" type="datetimeFigureOut">
              <a:rPr lang="en-US" smtClean="0"/>
              <a:t>11/11/21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43830-77B5-4710-A33A-343FA4D591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4272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6413D-85AB-4E77-9F7F-8D3B02D9492D}" type="datetimeFigureOut">
              <a:rPr lang="en-US" smtClean="0"/>
              <a:t>11/11/21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43830-77B5-4710-A33A-343FA4D591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468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6413D-85AB-4E77-9F7F-8D3B02D9492D}" type="datetimeFigureOut">
              <a:rPr lang="en-US" smtClean="0"/>
              <a:t>11/11/21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43830-77B5-4710-A33A-343FA4D591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874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6413D-85AB-4E77-9F7F-8D3B02D9492D}" type="datetimeFigureOut">
              <a:rPr lang="en-US" smtClean="0"/>
              <a:t>11/11/21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43830-77B5-4710-A33A-343FA4D591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1780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B6413D-85AB-4E77-9F7F-8D3B02D9492D}" type="datetimeFigureOut">
              <a:rPr lang="en-US" smtClean="0"/>
              <a:t>11/11/21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61B43830-77B5-4710-A33A-343FA4D591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2227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  <p:sldLayoutId id="2147483677" r:id="rId15"/>
    <p:sldLayoutId id="2147483678" r:id="rId16"/>
    <p:sldLayoutId id="214748367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tiff"/><Relationship Id="rId3" Type="http://schemas.openxmlformats.org/officeDocument/2006/relationships/image" Target="../media/image4.png"/><Relationship Id="rId7" Type="http://schemas.openxmlformats.org/officeDocument/2006/relationships/image" Target="../media/image8.tiff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tiff"/><Relationship Id="rId5" Type="http://schemas.openxmlformats.org/officeDocument/2006/relationships/image" Target="../media/image6.tiff"/><Relationship Id="rId4" Type="http://schemas.openxmlformats.org/officeDocument/2006/relationships/image" Target="../media/image5.png"/><Relationship Id="rId9" Type="http://schemas.openxmlformats.org/officeDocument/2006/relationships/image" Target="../media/image10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873E290-D35E-8747-BD34-720BC4E13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83626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711960" y="4869160"/>
            <a:ext cx="6480040" cy="14052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2133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Z</a:t>
            </a:r>
            <a:r>
              <a:rPr lang="en-US" altLang="zh-CN" sz="2133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hongyue</a:t>
            </a:r>
            <a:r>
              <a:rPr lang="en-US" altLang="ko-KR" sz="2133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 John Yang</a:t>
            </a:r>
          </a:p>
          <a:p>
            <a:pPr algn="r">
              <a:defRPr/>
            </a:pPr>
            <a:r>
              <a:rPr lang="en-US" altLang="ko-KR" sz="2133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Department of Chemistry</a:t>
            </a:r>
          </a:p>
          <a:p>
            <a:pPr algn="r">
              <a:defRPr/>
            </a:pPr>
            <a:r>
              <a:rPr lang="en-US" altLang="ko-KR" sz="2133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Data Science Institute</a:t>
            </a:r>
          </a:p>
          <a:p>
            <a:pPr algn="r">
              <a:defRPr/>
            </a:pPr>
            <a:r>
              <a:rPr lang="en-US" altLang="ko-KR" sz="2133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Vanderbilt University</a:t>
            </a:r>
          </a:p>
        </p:txBody>
      </p:sp>
      <p:sp>
        <p:nvSpPr>
          <p:cNvPr id="5" name="TextBox 1"/>
          <p:cNvSpPr txBox="1">
            <a:spLocks noChangeArrowheads="1"/>
          </p:cNvSpPr>
          <p:nvPr/>
        </p:nvSpPr>
        <p:spPr bwMode="auto">
          <a:xfrm>
            <a:off x="3503713" y="2372883"/>
            <a:ext cx="8738391" cy="6667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/>
            <a:r>
              <a:rPr lang="en-US" altLang="ko-KR" sz="3733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Lecture-21: Function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751851" y="6253028"/>
            <a:ext cx="4704523" cy="379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867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DS-5220</a:t>
            </a:r>
            <a:endParaRPr lang="en-US" altLang="ko-KR" sz="1600" b="1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ED39FA4-F6EB-9247-895C-05CB2BA13D2E}"/>
              </a:ext>
            </a:extLst>
          </p:cNvPr>
          <p:cNvSpPr/>
          <p:nvPr/>
        </p:nvSpPr>
        <p:spPr>
          <a:xfrm>
            <a:off x="8112224" y="200512"/>
            <a:ext cx="393643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Sign in to the Zoom</a:t>
            </a:r>
          </a:p>
          <a:p>
            <a:r>
              <a:rPr lang="en-US" sz="24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Meeting ID: 936 3722 6665</a:t>
            </a:r>
          </a:p>
          <a:p>
            <a:r>
              <a:rPr lang="en-US" sz="24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Passcode: 179776</a:t>
            </a:r>
          </a:p>
        </p:txBody>
      </p:sp>
    </p:spTree>
    <p:extLst>
      <p:ext uri="{BB962C8B-B14F-4D97-AF65-F5344CB8AC3E}">
        <p14:creationId xmlns:p14="http://schemas.microsoft.com/office/powerpoint/2010/main" val="3034478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29D32BA-71A5-7641-8F0A-305613599B32}"/>
              </a:ext>
            </a:extLst>
          </p:cNvPr>
          <p:cNvSpPr txBox="1"/>
          <p:nvPr/>
        </p:nvSpPr>
        <p:spPr>
          <a:xfrm>
            <a:off x="0" y="728981"/>
            <a:ext cx="1090895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charset="0"/>
                <a:ea typeface="Arial" charset="0"/>
                <a:cs typeface="Arial" charset="0"/>
              </a:rPr>
              <a:t>Q 4 – Choose the correct function declaration of  fun1() so that we can execute the following function call successfully.</a:t>
            </a:r>
          </a:p>
          <a:p>
            <a:endParaRPr lang="en-US" sz="2000" dirty="0">
              <a:latin typeface="Arial" charset="0"/>
              <a:ea typeface="Arial" charset="0"/>
              <a:cs typeface="Arial" charset="0"/>
            </a:endParaRPr>
          </a:p>
          <a:p>
            <a:r>
              <a:rPr lang="en-US" sz="2000" dirty="0">
                <a:latin typeface="Arial" charset="0"/>
                <a:ea typeface="Arial" charset="0"/>
                <a:cs typeface="Arial" charset="0"/>
              </a:rPr>
              <a:t>fun1(25, 75, 55)</a:t>
            </a:r>
          </a:p>
          <a:p>
            <a:r>
              <a:rPr lang="en-US" sz="2000" dirty="0">
                <a:latin typeface="Arial" charset="0"/>
                <a:ea typeface="Arial" charset="0"/>
                <a:cs typeface="Arial" charset="0"/>
              </a:rPr>
              <a:t>fun1(10, 20)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7BEB7E9-A932-E147-9CB7-F100DF9744B1}"/>
              </a:ext>
            </a:extLst>
          </p:cNvPr>
          <p:cNvSpPr txBox="1">
            <a:spLocks/>
          </p:cNvSpPr>
          <p:nvPr/>
        </p:nvSpPr>
        <p:spPr>
          <a:xfrm>
            <a:off x="12331" y="-47716"/>
            <a:ext cx="12821353" cy="7766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b="1" kern="1200" cap="none" spc="50">
                <a:ln w="13500">
                  <a:noFill/>
                  <a:prstDash val="solid"/>
                </a:ln>
                <a:solidFill>
                  <a:schemeClr val="tx1"/>
                </a:solidFill>
                <a:effectLst/>
                <a:latin typeface="Helvetica Bold"/>
                <a:ea typeface="+mj-ea"/>
                <a:cs typeface="Helvetica Bold"/>
              </a:defRPr>
            </a:lvl1pPr>
          </a:lstStyle>
          <a:p>
            <a:r>
              <a:rPr lang="en-US" sz="2400" dirty="0">
                <a:latin typeface="Arial" charset="0"/>
                <a:ea typeface="Arial" charset="0"/>
                <a:cs typeface="Arial" charset="0"/>
              </a:rPr>
              <a:t>Formative Assessment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7A72FC0-D084-6A42-9B9B-F1DFEEFA692E}"/>
              </a:ext>
            </a:extLst>
          </p:cNvPr>
          <p:cNvSpPr/>
          <p:nvPr/>
        </p:nvSpPr>
        <p:spPr>
          <a:xfrm>
            <a:off x="12331" y="2505670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A. def fun1(**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kwargs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B. No, it is not possible in Python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C. def fun1(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args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*)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D. def fun1(*data)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8822998-5913-FD49-8E80-5E0F4C3D429E}"/>
              </a:ext>
            </a:extLst>
          </p:cNvPr>
          <p:cNvSpPr/>
          <p:nvPr/>
        </p:nvSpPr>
        <p:spPr>
          <a:xfrm>
            <a:off x="12331" y="4497804"/>
            <a:ext cx="476284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Q 5 – Python function always returns a value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True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False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BF65CF-182E-1B46-AE47-01A42B4D5C35}"/>
              </a:ext>
            </a:extLst>
          </p:cNvPr>
          <p:cNvSpPr txBox="1"/>
          <p:nvPr/>
        </p:nvSpPr>
        <p:spPr>
          <a:xfrm>
            <a:off x="6096000" y="1544589"/>
            <a:ext cx="6418519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charset="0"/>
                <a:ea typeface="Arial" charset="0"/>
                <a:cs typeface="Arial" charset="0"/>
              </a:rPr>
              <a:t>Q 2 – What is the output of the following code snippet:</a:t>
            </a:r>
          </a:p>
          <a:p>
            <a:endParaRPr lang="en-US" sz="2000" dirty="0">
              <a:latin typeface="Arial" charset="0"/>
              <a:ea typeface="Arial" charset="0"/>
              <a:cs typeface="Arial" charset="0"/>
            </a:endParaRPr>
          </a:p>
          <a:p>
            <a:r>
              <a:rPr lang="en-US" sz="2000" dirty="0">
                <a:latin typeface="Arial" charset="0"/>
                <a:ea typeface="Arial" charset="0"/>
                <a:cs typeface="Arial" charset="0"/>
              </a:rPr>
              <a:t>if 'bar' in {'foo': 1, 'bar': 2, '</a:t>
            </a:r>
            <a:r>
              <a:rPr lang="en-US" sz="2000" dirty="0" err="1">
                <a:latin typeface="Arial" charset="0"/>
                <a:ea typeface="Arial" charset="0"/>
                <a:cs typeface="Arial" charset="0"/>
              </a:rPr>
              <a:t>baz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': 3}:</a:t>
            </a:r>
          </a:p>
          <a:p>
            <a:r>
              <a:rPr lang="en-US" sz="2000" dirty="0">
                <a:latin typeface="Arial" charset="0"/>
                <a:ea typeface="Arial" charset="0"/>
                <a:cs typeface="Arial" charset="0"/>
              </a:rPr>
              <a:t>    print(1)</a:t>
            </a:r>
          </a:p>
          <a:p>
            <a:r>
              <a:rPr lang="en-US" sz="2000" dirty="0">
                <a:latin typeface="Arial" charset="0"/>
                <a:ea typeface="Arial" charset="0"/>
                <a:cs typeface="Arial" charset="0"/>
              </a:rPr>
              <a:t>    print(2)</a:t>
            </a:r>
          </a:p>
          <a:p>
            <a:r>
              <a:rPr lang="en-US" sz="2000" dirty="0">
                <a:latin typeface="Arial" charset="0"/>
                <a:ea typeface="Arial" charset="0"/>
                <a:cs typeface="Arial" charset="0"/>
              </a:rPr>
              <a:t>    if 'a' in '</a:t>
            </a:r>
            <a:r>
              <a:rPr lang="en-US" sz="2000" dirty="0" err="1">
                <a:latin typeface="Arial" charset="0"/>
                <a:ea typeface="Arial" charset="0"/>
                <a:cs typeface="Arial" charset="0"/>
              </a:rPr>
              <a:t>qux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':</a:t>
            </a:r>
          </a:p>
          <a:p>
            <a:r>
              <a:rPr lang="en-US" sz="2000" dirty="0">
                <a:latin typeface="Arial" charset="0"/>
                <a:ea typeface="Arial" charset="0"/>
                <a:cs typeface="Arial" charset="0"/>
              </a:rPr>
              <a:t>        print(3)</a:t>
            </a:r>
          </a:p>
          <a:p>
            <a:r>
              <a:rPr lang="en-US" sz="2000" dirty="0">
                <a:latin typeface="Arial" charset="0"/>
                <a:ea typeface="Arial" charset="0"/>
                <a:cs typeface="Arial" charset="0"/>
              </a:rPr>
              <a:t>print(4)</a:t>
            </a:r>
          </a:p>
          <a:p>
            <a:endParaRPr lang="en-US" sz="2000" dirty="0">
              <a:latin typeface="Arial" charset="0"/>
              <a:ea typeface="Arial" charset="0"/>
              <a:cs typeface="Arial" charset="0"/>
            </a:endParaRPr>
          </a:p>
          <a:p>
            <a:r>
              <a:rPr lang="en-US" sz="2000" dirty="0">
                <a:latin typeface="Arial" charset="0"/>
                <a:ea typeface="Arial" charset="0"/>
                <a:cs typeface="Arial" charset="0"/>
              </a:rPr>
              <a:t>A. </a:t>
            </a:r>
          </a:p>
          <a:p>
            <a:r>
              <a:rPr lang="en-US" sz="2000" dirty="0">
                <a:latin typeface="Arial" charset="0"/>
                <a:ea typeface="Arial" charset="0"/>
                <a:cs typeface="Arial" charset="0"/>
              </a:rPr>
              <a:t>4</a:t>
            </a:r>
          </a:p>
          <a:p>
            <a:r>
              <a:rPr lang="en-US" sz="2000" dirty="0">
                <a:latin typeface="Arial" charset="0"/>
                <a:ea typeface="Arial" charset="0"/>
                <a:cs typeface="Arial" charset="0"/>
              </a:rPr>
              <a:t>B. </a:t>
            </a:r>
          </a:p>
          <a:p>
            <a:r>
              <a:rPr lang="en-US" sz="2000" dirty="0">
                <a:latin typeface="Arial" charset="0"/>
                <a:ea typeface="Arial" charset="0"/>
                <a:cs typeface="Arial" charset="0"/>
              </a:rPr>
              <a:t>1</a:t>
            </a:r>
          </a:p>
          <a:p>
            <a:r>
              <a:rPr lang="en-US" sz="2000" dirty="0">
                <a:latin typeface="Arial" charset="0"/>
                <a:ea typeface="Arial" charset="0"/>
                <a:cs typeface="Arial" charset="0"/>
              </a:rPr>
              <a:t>2</a:t>
            </a:r>
          </a:p>
          <a:p>
            <a:r>
              <a:rPr lang="en-US" sz="2000" dirty="0">
                <a:latin typeface="Arial" charset="0"/>
                <a:ea typeface="Arial" charset="0"/>
                <a:cs typeface="Arial" charset="0"/>
              </a:rPr>
              <a:t>4</a:t>
            </a:r>
          </a:p>
          <a:p>
            <a:r>
              <a:rPr lang="en-US" sz="2000" dirty="0">
                <a:latin typeface="Arial" charset="0"/>
                <a:ea typeface="Arial" charset="0"/>
                <a:cs typeface="Arial" charset="0"/>
              </a:rPr>
              <a:t>C. </a:t>
            </a:r>
          </a:p>
          <a:p>
            <a:r>
              <a:rPr lang="en-US" sz="2000" dirty="0">
                <a:latin typeface="Arial" charset="0"/>
                <a:ea typeface="Arial" charset="0"/>
                <a:cs typeface="Arial" charset="0"/>
              </a:rPr>
              <a:t>1</a:t>
            </a:r>
          </a:p>
          <a:p>
            <a:r>
              <a:rPr lang="en-US" sz="2000" dirty="0">
                <a:latin typeface="Arial" charset="0"/>
                <a:ea typeface="Arial" charset="0"/>
                <a:cs typeface="Arial" charset="0"/>
              </a:rPr>
              <a:t>2</a:t>
            </a:r>
          </a:p>
          <a:p>
            <a:r>
              <a:rPr lang="en-US" sz="2000" dirty="0">
                <a:latin typeface="Arial" charset="0"/>
                <a:ea typeface="Arial" charset="0"/>
                <a:cs typeface="Arial" charset="0"/>
              </a:rPr>
              <a:t>3</a:t>
            </a:r>
          </a:p>
          <a:p>
            <a:r>
              <a:rPr lang="en-US" sz="2000" dirty="0">
                <a:latin typeface="Arial" charset="0"/>
                <a:ea typeface="Arial" charset="0"/>
                <a:cs typeface="Arial" charset="0"/>
              </a:rPr>
              <a:t>4</a:t>
            </a:r>
          </a:p>
          <a:p>
            <a:r>
              <a:rPr lang="en-US" sz="2000" dirty="0">
                <a:latin typeface="Arial" charset="0"/>
                <a:ea typeface="Arial" charset="0"/>
                <a:cs typeface="Arial" charset="0"/>
              </a:rPr>
              <a:t>D. None of the above</a:t>
            </a:r>
          </a:p>
        </p:txBody>
      </p:sp>
    </p:spTree>
    <p:extLst>
      <p:ext uri="{BB962C8B-B14F-4D97-AF65-F5344CB8AC3E}">
        <p14:creationId xmlns:p14="http://schemas.microsoft.com/office/powerpoint/2010/main" val="114845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56CEF42-4928-4EB4-B87F-3CB4326DEE44}"/>
              </a:ext>
            </a:extLst>
          </p:cNvPr>
          <p:cNvSpPr txBox="1"/>
          <p:nvPr/>
        </p:nvSpPr>
        <p:spPr>
          <a:xfrm>
            <a:off x="12332" y="566073"/>
            <a:ext cx="318163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charset="0"/>
                <a:ea typeface="Arial" charset="0"/>
                <a:cs typeface="Arial" charset="0"/>
              </a:rPr>
              <a:t>Q 1 – What is the output?</a:t>
            </a:r>
          </a:p>
          <a:p>
            <a:endParaRPr lang="en-US" sz="2000" dirty="0">
              <a:latin typeface="Arial" charset="0"/>
              <a:ea typeface="Arial" charset="0"/>
              <a:cs typeface="Arial" charset="0"/>
            </a:endParaRPr>
          </a:p>
          <a:p>
            <a:r>
              <a:rPr lang="en-US" sz="2000" dirty="0">
                <a:latin typeface="Arial" charset="0"/>
                <a:ea typeface="Arial" charset="0"/>
                <a:cs typeface="Arial" charset="0"/>
              </a:rPr>
              <a:t>a = []</a:t>
            </a:r>
          </a:p>
          <a:p>
            <a:r>
              <a:rPr lang="en-US" sz="2000" dirty="0">
                <a:latin typeface="Arial" charset="0"/>
                <a:ea typeface="Arial" charset="0"/>
                <a:cs typeface="Arial" charset="0"/>
              </a:rPr>
              <a:t>for </a:t>
            </a:r>
            <a:r>
              <a:rPr lang="en-US" sz="2000" dirty="0" err="1">
                <a:latin typeface="Arial" charset="0"/>
                <a:ea typeface="Arial" charset="0"/>
                <a:cs typeface="Arial" charset="0"/>
              </a:rPr>
              <a:t>i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 in range(3):</a:t>
            </a:r>
          </a:p>
          <a:p>
            <a:r>
              <a:rPr lang="en-US" sz="2000" dirty="0">
                <a:latin typeface="Arial" charset="0"/>
                <a:ea typeface="Arial" charset="0"/>
                <a:cs typeface="Arial" charset="0"/>
              </a:rPr>
              <a:t>    if </a:t>
            </a:r>
            <a:r>
              <a:rPr lang="en-US" sz="2000" dirty="0" err="1">
                <a:latin typeface="Arial" charset="0"/>
                <a:ea typeface="Arial" charset="0"/>
                <a:cs typeface="Arial" charset="0"/>
              </a:rPr>
              <a:t>i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 == 1:</a:t>
            </a:r>
          </a:p>
          <a:p>
            <a:r>
              <a:rPr lang="en-US" sz="2000" dirty="0">
                <a:latin typeface="Arial" charset="0"/>
                <a:ea typeface="Arial" charset="0"/>
                <a:cs typeface="Arial" charset="0"/>
              </a:rPr>
              <a:t>        break</a:t>
            </a:r>
          </a:p>
          <a:p>
            <a:r>
              <a:rPr lang="en-US" sz="2000" dirty="0">
                <a:latin typeface="Arial" charset="0"/>
                <a:ea typeface="Arial" charset="0"/>
                <a:cs typeface="Arial" charset="0"/>
              </a:rPr>
              <a:t>    else: </a:t>
            </a:r>
            <a:r>
              <a:rPr lang="en-US" sz="2000" dirty="0" err="1">
                <a:latin typeface="Arial" charset="0"/>
                <a:ea typeface="Arial" charset="0"/>
                <a:cs typeface="Arial" charset="0"/>
              </a:rPr>
              <a:t>a.append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(</a:t>
            </a:r>
            <a:r>
              <a:rPr lang="en-US" sz="2000" dirty="0" err="1">
                <a:latin typeface="Arial" charset="0"/>
                <a:ea typeface="Arial" charset="0"/>
                <a:cs typeface="Arial" charset="0"/>
              </a:rPr>
              <a:t>i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)</a:t>
            </a:r>
          </a:p>
          <a:p>
            <a:r>
              <a:rPr lang="en-US" sz="2000" dirty="0">
                <a:latin typeface="Arial" charset="0"/>
                <a:ea typeface="Arial" charset="0"/>
                <a:cs typeface="Arial" charset="0"/>
              </a:rPr>
              <a:t>    print("Done")</a:t>
            </a:r>
          </a:p>
          <a:p>
            <a:r>
              <a:rPr lang="en-US" sz="2000" dirty="0">
                <a:latin typeface="Arial" charset="0"/>
                <a:ea typeface="Arial" charset="0"/>
                <a:cs typeface="Arial" charset="0"/>
              </a:rPr>
              <a:t>print(a)</a:t>
            </a:r>
          </a:p>
          <a:p>
            <a:endParaRPr lang="en-US" sz="20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91481BF-EBD5-CC40-9D07-E6907C8E3452}"/>
              </a:ext>
            </a:extLst>
          </p:cNvPr>
          <p:cNvSpPr txBox="1">
            <a:spLocks/>
          </p:cNvSpPr>
          <p:nvPr/>
        </p:nvSpPr>
        <p:spPr>
          <a:xfrm>
            <a:off x="12331" y="-47716"/>
            <a:ext cx="12821353" cy="7766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b="1" kern="1200" cap="none" spc="50">
                <a:ln w="13500">
                  <a:noFill/>
                  <a:prstDash val="solid"/>
                </a:ln>
                <a:solidFill>
                  <a:schemeClr val="tx1"/>
                </a:solidFill>
                <a:effectLst/>
                <a:latin typeface="Helvetica Bold"/>
                <a:ea typeface="+mj-ea"/>
                <a:cs typeface="Helvetica Bold"/>
              </a:defRPr>
            </a:lvl1pPr>
          </a:lstStyle>
          <a:p>
            <a:r>
              <a:rPr lang="en-US" sz="2400" dirty="0">
                <a:latin typeface="Arial" charset="0"/>
                <a:ea typeface="Arial" charset="0"/>
                <a:cs typeface="Arial" charset="0"/>
              </a:rPr>
              <a:t>Formative Assessment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E6A1874-098D-A74F-8792-DA25BF28706F}"/>
              </a:ext>
            </a:extLst>
          </p:cNvPr>
          <p:cNvSpPr txBox="1"/>
          <p:nvPr/>
        </p:nvSpPr>
        <p:spPr>
          <a:xfrm>
            <a:off x="3849435" y="566073"/>
            <a:ext cx="428706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charset="0"/>
                <a:ea typeface="Arial" charset="0"/>
                <a:cs typeface="Arial" charset="0"/>
              </a:rPr>
              <a:t>Q 2 – What is the output?</a:t>
            </a:r>
          </a:p>
          <a:p>
            <a:endParaRPr lang="en-US" sz="2000" dirty="0">
              <a:latin typeface="Arial" charset="0"/>
              <a:ea typeface="Arial" charset="0"/>
              <a:cs typeface="Arial" charset="0"/>
            </a:endParaRPr>
          </a:p>
          <a:p>
            <a:r>
              <a:rPr lang="en-US" sz="2000" dirty="0">
                <a:latin typeface="Arial" charset="0"/>
                <a:ea typeface="Arial" charset="0"/>
                <a:cs typeface="Arial" charset="0"/>
              </a:rPr>
              <a:t>a = []</a:t>
            </a:r>
          </a:p>
          <a:p>
            <a:r>
              <a:rPr lang="en-US" sz="2000" dirty="0">
                <a:latin typeface="Arial" charset="0"/>
                <a:ea typeface="Arial" charset="0"/>
                <a:cs typeface="Arial" charset="0"/>
              </a:rPr>
              <a:t>for </a:t>
            </a:r>
            <a:r>
              <a:rPr lang="en-US" sz="2000" dirty="0" err="1">
                <a:latin typeface="Arial" charset="0"/>
                <a:ea typeface="Arial" charset="0"/>
                <a:cs typeface="Arial" charset="0"/>
              </a:rPr>
              <a:t>i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 in range(3):</a:t>
            </a:r>
          </a:p>
          <a:p>
            <a:r>
              <a:rPr lang="en-US" sz="2000" dirty="0">
                <a:latin typeface="Arial" charset="0"/>
                <a:ea typeface="Arial" charset="0"/>
                <a:cs typeface="Arial" charset="0"/>
              </a:rPr>
              <a:t>    if </a:t>
            </a:r>
            <a:r>
              <a:rPr lang="en-US" sz="2000" dirty="0" err="1">
                <a:latin typeface="Arial" charset="0"/>
                <a:ea typeface="Arial" charset="0"/>
                <a:cs typeface="Arial" charset="0"/>
              </a:rPr>
              <a:t>i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 == 1:</a:t>
            </a:r>
          </a:p>
          <a:p>
            <a:r>
              <a:rPr lang="en-US" sz="2000" dirty="0">
                <a:latin typeface="Arial" charset="0"/>
                <a:ea typeface="Arial" charset="0"/>
                <a:cs typeface="Arial" charset="0"/>
              </a:rPr>
              <a:t>        continue</a:t>
            </a:r>
          </a:p>
          <a:p>
            <a:r>
              <a:rPr lang="en-US" sz="2000" dirty="0">
                <a:latin typeface="Arial" charset="0"/>
                <a:ea typeface="Arial" charset="0"/>
                <a:cs typeface="Arial" charset="0"/>
              </a:rPr>
              <a:t>    else: </a:t>
            </a:r>
            <a:r>
              <a:rPr lang="en-US" sz="2000" dirty="0" err="1">
                <a:latin typeface="Arial" charset="0"/>
                <a:ea typeface="Arial" charset="0"/>
                <a:cs typeface="Arial" charset="0"/>
              </a:rPr>
              <a:t>a.append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(</a:t>
            </a:r>
            <a:r>
              <a:rPr lang="en-US" sz="2000" dirty="0" err="1">
                <a:latin typeface="Arial" charset="0"/>
                <a:ea typeface="Arial" charset="0"/>
                <a:cs typeface="Arial" charset="0"/>
              </a:rPr>
              <a:t>i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)</a:t>
            </a:r>
          </a:p>
          <a:p>
            <a:r>
              <a:rPr lang="en-US" sz="2000" dirty="0">
                <a:latin typeface="Arial" charset="0"/>
                <a:ea typeface="Arial" charset="0"/>
                <a:cs typeface="Arial" charset="0"/>
              </a:rPr>
              <a:t>    print("Done")</a:t>
            </a:r>
          </a:p>
          <a:p>
            <a:r>
              <a:rPr lang="en-US" sz="2000" dirty="0">
                <a:latin typeface="Arial" charset="0"/>
                <a:ea typeface="Arial" charset="0"/>
                <a:cs typeface="Arial" charset="0"/>
              </a:rPr>
              <a:t>print(a)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6F3A10A-D0D5-1149-BDA2-B0E54E3CEBE8}"/>
              </a:ext>
            </a:extLst>
          </p:cNvPr>
          <p:cNvSpPr txBox="1"/>
          <p:nvPr/>
        </p:nvSpPr>
        <p:spPr>
          <a:xfrm>
            <a:off x="8239533" y="532006"/>
            <a:ext cx="428706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charset="0"/>
                <a:ea typeface="Arial" charset="0"/>
                <a:cs typeface="Arial" charset="0"/>
              </a:rPr>
              <a:t>Q 3 – What is the output?</a:t>
            </a:r>
          </a:p>
          <a:p>
            <a:endParaRPr lang="en-US" sz="2000" dirty="0">
              <a:latin typeface="Arial" charset="0"/>
              <a:ea typeface="Arial" charset="0"/>
              <a:cs typeface="Arial" charset="0"/>
            </a:endParaRPr>
          </a:p>
          <a:p>
            <a:r>
              <a:rPr lang="en-US" sz="2000" dirty="0">
                <a:latin typeface="Arial" charset="0"/>
                <a:ea typeface="Arial" charset="0"/>
                <a:cs typeface="Arial" charset="0"/>
              </a:rPr>
              <a:t>a = []</a:t>
            </a:r>
          </a:p>
          <a:p>
            <a:r>
              <a:rPr lang="en-US" sz="2000" dirty="0">
                <a:latin typeface="Arial" charset="0"/>
                <a:ea typeface="Arial" charset="0"/>
                <a:cs typeface="Arial" charset="0"/>
              </a:rPr>
              <a:t>for </a:t>
            </a:r>
            <a:r>
              <a:rPr lang="en-US" sz="2000" dirty="0" err="1">
                <a:latin typeface="Arial" charset="0"/>
                <a:ea typeface="Arial" charset="0"/>
                <a:cs typeface="Arial" charset="0"/>
              </a:rPr>
              <a:t>i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 in range(3):</a:t>
            </a:r>
          </a:p>
          <a:p>
            <a:r>
              <a:rPr lang="en-US" sz="2000" dirty="0">
                <a:latin typeface="Arial" charset="0"/>
                <a:ea typeface="Arial" charset="0"/>
                <a:cs typeface="Arial" charset="0"/>
              </a:rPr>
              <a:t>    if </a:t>
            </a:r>
            <a:r>
              <a:rPr lang="en-US" sz="2000" dirty="0" err="1">
                <a:latin typeface="Arial" charset="0"/>
                <a:ea typeface="Arial" charset="0"/>
                <a:cs typeface="Arial" charset="0"/>
              </a:rPr>
              <a:t>i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 == 1:</a:t>
            </a:r>
          </a:p>
          <a:p>
            <a:r>
              <a:rPr lang="en-US" sz="2000" dirty="0">
                <a:latin typeface="Arial" charset="0"/>
                <a:ea typeface="Arial" charset="0"/>
                <a:cs typeface="Arial" charset="0"/>
              </a:rPr>
              <a:t>        pass</a:t>
            </a:r>
          </a:p>
          <a:p>
            <a:r>
              <a:rPr lang="en-US" sz="2000" dirty="0">
                <a:latin typeface="Arial" charset="0"/>
                <a:ea typeface="Arial" charset="0"/>
                <a:cs typeface="Arial" charset="0"/>
              </a:rPr>
              <a:t>    else: </a:t>
            </a:r>
            <a:r>
              <a:rPr lang="en-US" sz="2000" dirty="0" err="1">
                <a:latin typeface="Arial" charset="0"/>
                <a:ea typeface="Arial" charset="0"/>
                <a:cs typeface="Arial" charset="0"/>
              </a:rPr>
              <a:t>a.append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(</a:t>
            </a:r>
            <a:r>
              <a:rPr lang="en-US" sz="2000" dirty="0" err="1">
                <a:latin typeface="Arial" charset="0"/>
                <a:ea typeface="Arial" charset="0"/>
                <a:cs typeface="Arial" charset="0"/>
              </a:rPr>
              <a:t>i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)</a:t>
            </a:r>
          </a:p>
          <a:p>
            <a:r>
              <a:rPr lang="en-US" sz="2000" dirty="0">
                <a:latin typeface="Arial" charset="0"/>
                <a:ea typeface="Arial" charset="0"/>
                <a:cs typeface="Arial" charset="0"/>
              </a:rPr>
              <a:t>    print("Done")</a:t>
            </a:r>
          </a:p>
          <a:p>
            <a:r>
              <a:rPr lang="en-US" sz="2000" dirty="0">
                <a:latin typeface="Arial" charset="0"/>
                <a:ea typeface="Arial" charset="0"/>
                <a:cs typeface="Arial" charset="0"/>
              </a:rPr>
              <a:t>print(a)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F0BDCAF-751F-714A-ACE5-7F272A603912}"/>
              </a:ext>
            </a:extLst>
          </p:cNvPr>
          <p:cNvSpPr/>
          <p:nvPr/>
        </p:nvSpPr>
        <p:spPr>
          <a:xfrm>
            <a:off x="2917998" y="4340521"/>
            <a:ext cx="112101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A.</a:t>
            </a:r>
          </a:p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Done </a:t>
            </a:r>
          </a:p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Done </a:t>
            </a:r>
          </a:p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Done</a:t>
            </a:r>
          </a:p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[0, 1, 2]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EC5246D-1320-0C4E-BB08-D35736D8DA63}"/>
              </a:ext>
            </a:extLst>
          </p:cNvPr>
          <p:cNvSpPr/>
          <p:nvPr/>
        </p:nvSpPr>
        <p:spPr>
          <a:xfrm>
            <a:off x="4702655" y="4340521"/>
            <a:ext cx="112101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B.</a:t>
            </a:r>
          </a:p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Done </a:t>
            </a:r>
          </a:p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Done </a:t>
            </a:r>
          </a:p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[0, 2]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88B9969-C390-FF4D-8DF2-56CB7C00750A}"/>
              </a:ext>
            </a:extLst>
          </p:cNvPr>
          <p:cNvSpPr/>
          <p:nvPr/>
        </p:nvSpPr>
        <p:spPr>
          <a:xfrm>
            <a:off x="6487312" y="4340521"/>
            <a:ext cx="112101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C.</a:t>
            </a:r>
          </a:p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Done </a:t>
            </a:r>
          </a:p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[0]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7ED5C88-864D-1B44-946F-2BE8FA4D8A51}"/>
              </a:ext>
            </a:extLst>
          </p:cNvPr>
          <p:cNvSpPr/>
          <p:nvPr/>
        </p:nvSpPr>
        <p:spPr>
          <a:xfrm>
            <a:off x="8271969" y="4340521"/>
            <a:ext cx="112101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D.</a:t>
            </a:r>
          </a:p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Done </a:t>
            </a:r>
          </a:p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Done</a:t>
            </a:r>
          </a:p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Done</a:t>
            </a:r>
          </a:p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[0, 2]</a:t>
            </a:r>
          </a:p>
        </p:txBody>
      </p:sp>
    </p:spTree>
    <p:extLst>
      <p:ext uri="{BB962C8B-B14F-4D97-AF65-F5344CB8AC3E}">
        <p14:creationId xmlns:p14="http://schemas.microsoft.com/office/powerpoint/2010/main" val="3078373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8C7D15B-03F9-DB4D-941A-69CA0BE458D5}"/>
              </a:ext>
            </a:extLst>
          </p:cNvPr>
          <p:cNvSpPr txBox="1"/>
          <p:nvPr/>
        </p:nvSpPr>
        <p:spPr>
          <a:xfrm>
            <a:off x="151601" y="1072920"/>
            <a:ext cx="428706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charset="0"/>
                <a:ea typeface="Arial" charset="0"/>
                <a:cs typeface="Arial" charset="0"/>
              </a:rPr>
              <a:t>Q 4 – What is the output?</a:t>
            </a:r>
          </a:p>
          <a:p>
            <a:endParaRPr lang="en-US" sz="2000" dirty="0">
              <a:latin typeface="Arial" charset="0"/>
              <a:ea typeface="Arial" charset="0"/>
              <a:cs typeface="Arial" charset="0"/>
            </a:endParaRPr>
          </a:p>
          <a:p>
            <a:r>
              <a:rPr lang="en-US" sz="2000" dirty="0">
                <a:latin typeface="Arial" charset="0"/>
                <a:ea typeface="Arial" charset="0"/>
                <a:cs typeface="Arial" charset="0"/>
              </a:rPr>
              <a:t>x = 0</a:t>
            </a:r>
          </a:p>
          <a:p>
            <a:r>
              <a:rPr lang="en-US" sz="2000" dirty="0">
                <a:latin typeface="Arial" charset="0"/>
                <a:ea typeface="Arial" charset="0"/>
                <a:cs typeface="Arial" charset="0"/>
              </a:rPr>
              <a:t>while (x &lt; 100):</a:t>
            </a:r>
          </a:p>
          <a:p>
            <a:r>
              <a:rPr lang="en-US" sz="2000" dirty="0">
                <a:latin typeface="Arial" charset="0"/>
                <a:ea typeface="Arial" charset="0"/>
                <a:cs typeface="Arial" charset="0"/>
              </a:rPr>
              <a:t>    x+=2</a:t>
            </a:r>
          </a:p>
          <a:p>
            <a:r>
              <a:rPr lang="en-US" sz="2000" dirty="0">
                <a:latin typeface="Arial" charset="0"/>
                <a:ea typeface="Arial" charset="0"/>
                <a:cs typeface="Arial" charset="0"/>
              </a:rPr>
              <a:t>print(x)</a:t>
            </a:r>
          </a:p>
          <a:p>
            <a:endParaRPr lang="en-US" sz="2000" dirty="0">
              <a:latin typeface="Arial" charset="0"/>
              <a:ea typeface="Arial" charset="0"/>
              <a:cs typeface="Arial" charset="0"/>
            </a:endParaRPr>
          </a:p>
          <a:p>
            <a:endParaRPr lang="en-US" sz="2000" dirty="0">
              <a:latin typeface="Arial" charset="0"/>
              <a:ea typeface="Arial" charset="0"/>
              <a:cs typeface="Arial" charset="0"/>
            </a:endParaRPr>
          </a:p>
          <a:p>
            <a:pPr marL="457200" indent="-457200">
              <a:buAutoNum type="alphaUcPeriod"/>
            </a:pP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99</a:t>
            </a:r>
          </a:p>
          <a:p>
            <a:pPr marL="457200" indent="-457200">
              <a:buAutoNum type="alphaUcPeriod"/>
            </a:pP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100</a:t>
            </a:r>
          </a:p>
          <a:p>
            <a:pPr marL="457200" indent="-457200">
              <a:buAutoNum type="alphaUcPeriod"/>
            </a:pP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101</a:t>
            </a:r>
          </a:p>
          <a:p>
            <a:pPr marL="457200" indent="-457200">
              <a:buAutoNum type="alphaUcPeriod"/>
            </a:pP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102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DFB771-3B90-3646-AF7D-1E0EF3C1C050}"/>
              </a:ext>
            </a:extLst>
          </p:cNvPr>
          <p:cNvSpPr txBox="1"/>
          <p:nvPr/>
        </p:nvSpPr>
        <p:spPr>
          <a:xfrm>
            <a:off x="4839219" y="1072920"/>
            <a:ext cx="71566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charset="0"/>
                <a:ea typeface="Arial" charset="0"/>
                <a:cs typeface="Arial" charset="0"/>
              </a:rPr>
              <a:t>Q 5  –Write a Python </a:t>
            </a:r>
            <a:r>
              <a:rPr lang="en-US" sz="2000" dirty="0">
                <a:highlight>
                  <a:srgbClr val="FFFF00"/>
                </a:highlight>
                <a:latin typeface="Arial" charset="0"/>
                <a:ea typeface="Arial" charset="0"/>
                <a:cs typeface="Arial" charset="0"/>
              </a:rPr>
              <a:t>while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 statement to create a list of integers that range from 50 to 100 (including 100 in the list).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69C0A08-117A-DB49-BACF-12A0C1B0209E}"/>
              </a:ext>
            </a:extLst>
          </p:cNvPr>
          <p:cNvSpPr/>
          <p:nvPr/>
        </p:nvSpPr>
        <p:spPr>
          <a:xfrm>
            <a:off x="4839219" y="2088583"/>
            <a:ext cx="483655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 = []</a:t>
            </a:r>
          </a:p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= 50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while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&lt;= 100: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L.append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+ 1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print(L)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A47F207-54D5-8F4C-8F6B-62D5A1A84327}"/>
              </a:ext>
            </a:extLst>
          </p:cNvPr>
          <p:cNvSpPr txBox="1">
            <a:spLocks/>
          </p:cNvSpPr>
          <p:nvPr/>
        </p:nvSpPr>
        <p:spPr>
          <a:xfrm>
            <a:off x="12331" y="-47716"/>
            <a:ext cx="12821353" cy="7766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b="1" kern="1200" cap="none" spc="50">
                <a:ln w="13500">
                  <a:noFill/>
                  <a:prstDash val="solid"/>
                </a:ln>
                <a:solidFill>
                  <a:schemeClr val="tx1"/>
                </a:solidFill>
                <a:effectLst/>
                <a:latin typeface="Helvetica Bold"/>
                <a:ea typeface="+mj-ea"/>
                <a:cs typeface="Helvetica Bold"/>
              </a:defRPr>
            </a:lvl1pPr>
          </a:lstStyle>
          <a:p>
            <a:r>
              <a:rPr lang="en-US" sz="2400" dirty="0">
                <a:latin typeface="Arial" charset="0"/>
                <a:ea typeface="Arial" charset="0"/>
                <a:cs typeface="Arial" charset="0"/>
              </a:rPr>
              <a:t>Formative Assessment</a:t>
            </a:r>
          </a:p>
        </p:txBody>
      </p:sp>
    </p:spTree>
    <p:extLst>
      <p:ext uri="{BB962C8B-B14F-4D97-AF65-F5344CB8AC3E}">
        <p14:creationId xmlns:p14="http://schemas.microsoft.com/office/powerpoint/2010/main" val="446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91481BF-EBD5-CC40-9D07-E6907C8E3452}"/>
              </a:ext>
            </a:extLst>
          </p:cNvPr>
          <p:cNvSpPr txBox="1">
            <a:spLocks/>
          </p:cNvSpPr>
          <p:nvPr/>
        </p:nvSpPr>
        <p:spPr>
          <a:xfrm>
            <a:off x="12331" y="-47716"/>
            <a:ext cx="12821353" cy="7766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b="1" kern="1200" cap="none" spc="50">
                <a:ln w="13500">
                  <a:noFill/>
                  <a:prstDash val="solid"/>
                </a:ln>
                <a:solidFill>
                  <a:schemeClr val="tx1"/>
                </a:solidFill>
                <a:effectLst/>
                <a:latin typeface="Helvetica Bold"/>
                <a:ea typeface="+mj-ea"/>
                <a:cs typeface="Helvetica Bold"/>
              </a:defRPr>
            </a:lvl1pPr>
          </a:lstStyle>
          <a:p>
            <a:r>
              <a:rPr lang="en-US" sz="2400" dirty="0">
                <a:latin typeface="Arial" charset="0"/>
                <a:ea typeface="Arial" charset="0"/>
                <a:cs typeface="Arial" charset="0"/>
              </a:rPr>
              <a:t>Overview: What Does it Take to Build a Program (House)?</a:t>
            </a:r>
          </a:p>
        </p:txBody>
      </p:sp>
      <p:pic>
        <p:nvPicPr>
          <p:cNvPr id="5" name="Picture 4" descr="Confused_man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555"/>
          <a:stretch/>
        </p:blipFill>
        <p:spPr>
          <a:xfrm>
            <a:off x="4835236" y="4626867"/>
            <a:ext cx="815288" cy="1983397"/>
          </a:xfrm>
          <a:prstGeom prst="rect">
            <a:avLst/>
          </a:prstGeom>
        </p:spPr>
      </p:pic>
      <p:sp>
        <p:nvSpPr>
          <p:cNvPr id="53" name="Slide Number Placeholder 5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A7C82E-E389-2E46-B3BF-62AA4E7155F6}" type="slidenum">
              <a:rPr lang="en-US" smtClean="0">
                <a:latin typeface="Arial" charset="0"/>
                <a:ea typeface="Arial" charset="0"/>
                <a:cs typeface="Arial" charset="0"/>
              </a:rPr>
              <a:t>4</a:t>
            </a:fld>
            <a:endParaRPr lang="en-US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520491">
            <a:off x="5194689" y="1234884"/>
            <a:ext cx="1099984" cy="122060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/>
          <a:srcRect l="-1522" t="-1681" r="9911" b="-1366"/>
          <a:stretch/>
        </p:blipFill>
        <p:spPr>
          <a:xfrm>
            <a:off x="7539751" y="1246528"/>
            <a:ext cx="1173503" cy="119732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653811" y="2547082"/>
            <a:ext cx="276870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“</a:t>
            </a:r>
            <a:r>
              <a:rPr lang="en-US" dirty="0">
                <a:solidFill>
                  <a:srgbClr val="0432FF"/>
                </a:solidFill>
                <a:latin typeface="Arial" charset="0"/>
                <a:ea typeface="Arial" charset="0"/>
                <a:cs typeface="Arial" charset="0"/>
              </a:rPr>
              <a:t>Bricks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”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latin typeface="Arial" charset="0"/>
                <a:ea typeface="Arial" charset="0"/>
                <a:cs typeface="Arial" charset="0"/>
              </a:rPr>
              <a:t>Operators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latin typeface="Arial" charset="0"/>
                <a:ea typeface="Arial" charset="0"/>
                <a:cs typeface="Arial" charset="0"/>
              </a:rPr>
              <a:t>Variables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latin typeface="Arial" charset="0"/>
                <a:ea typeface="Arial" charset="0"/>
                <a:cs typeface="Arial" charset="0"/>
              </a:rPr>
              <a:t>Built-in scalar types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latin typeface="Arial" charset="0"/>
                <a:ea typeface="Arial" charset="0"/>
                <a:cs typeface="Arial" charset="0"/>
              </a:rPr>
              <a:t>Built-in data structures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7445441" y="2547082"/>
            <a:ext cx="252505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“</a:t>
            </a:r>
            <a:r>
              <a:rPr lang="en-US" dirty="0">
                <a:solidFill>
                  <a:srgbClr val="0432FF"/>
                </a:solidFill>
                <a:latin typeface="Arial" charset="0"/>
                <a:ea typeface="Arial" charset="0"/>
                <a:cs typeface="Arial" charset="0"/>
              </a:rPr>
              <a:t>Cement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”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latin typeface="Arial" charset="0"/>
                <a:ea typeface="Arial" charset="0"/>
                <a:cs typeface="Arial" charset="0"/>
              </a:rPr>
              <a:t>Control flow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latin typeface="Arial" charset="0"/>
                <a:ea typeface="Arial" charset="0"/>
                <a:cs typeface="Arial" charset="0"/>
              </a:rPr>
              <a:t>Iterators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latin typeface="Arial" charset="0"/>
                <a:ea typeface="Arial" charset="0"/>
                <a:cs typeface="Arial" charset="0"/>
              </a:rPr>
              <a:t>List Comprehension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latin typeface="Arial" charset="0"/>
                <a:ea typeface="Arial" charset="0"/>
                <a:cs typeface="Arial" charset="0"/>
              </a:rPr>
              <a:t>Functions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8610600" y="5101670"/>
            <a:ext cx="347402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“</a:t>
            </a:r>
            <a:r>
              <a:rPr lang="en-US" altLang="zh-CN" dirty="0">
                <a:solidFill>
                  <a:srgbClr val="0432FF"/>
                </a:solidFill>
                <a:latin typeface="Arial" charset="0"/>
                <a:ea typeface="Arial" charset="0"/>
                <a:cs typeface="Arial" charset="0"/>
              </a:rPr>
              <a:t>You and your </a:t>
            </a:r>
            <a:r>
              <a:rPr lang="en-US" dirty="0">
                <a:solidFill>
                  <a:srgbClr val="0432FF"/>
                </a:solidFill>
                <a:latin typeface="Arial" charset="0"/>
                <a:ea typeface="Arial" charset="0"/>
                <a:cs typeface="Arial" charset="0"/>
              </a:rPr>
              <a:t>blueprint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”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latin typeface="Arial" charset="0"/>
                <a:ea typeface="Arial" charset="0"/>
                <a:cs typeface="Arial" charset="0"/>
              </a:rPr>
              <a:t>Errors and exceptions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latin typeface="Arial" charset="0"/>
                <a:ea typeface="Arial" charset="0"/>
                <a:cs typeface="Arial" charset="0"/>
              </a:rPr>
              <a:t>Debugging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latin typeface="Arial" charset="0"/>
                <a:ea typeface="Arial" charset="0"/>
                <a:cs typeface="Arial" charset="0"/>
              </a:rPr>
              <a:t>Object-oriented programming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2187027" y="2547082"/>
            <a:ext cx="22172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“</a:t>
            </a:r>
            <a:r>
              <a:rPr lang="en-US" dirty="0">
                <a:solidFill>
                  <a:srgbClr val="0432FF"/>
                </a:solidFill>
                <a:latin typeface="Arial" charset="0"/>
                <a:ea typeface="Arial" charset="0"/>
                <a:cs typeface="Arial" charset="0"/>
              </a:rPr>
              <a:t>Rules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”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err="1">
                <a:latin typeface="Arial" charset="0"/>
                <a:ea typeface="Arial" charset="0"/>
                <a:cs typeface="Arial" charset="0"/>
              </a:rPr>
              <a:t>Pythonic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 thinking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latin typeface="Arial" charset="0"/>
                <a:ea typeface="Arial" charset="0"/>
                <a:cs typeface="Arial" charset="0"/>
              </a:rPr>
              <a:t>Basic syntax 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5">
            <a:grayscl/>
          </a:blip>
          <a:srcRect r="21853"/>
          <a:stretch/>
        </p:blipFill>
        <p:spPr>
          <a:xfrm>
            <a:off x="2187027" y="1250049"/>
            <a:ext cx="1860345" cy="119027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6"/>
          <a:srcRect l="27946" t="14874" r="24516" b="23146"/>
          <a:stretch/>
        </p:blipFill>
        <p:spPr>
          <a:xfrm>
            <a:off x="305185" y="1250049"/>
            <a:ext cx="1367931" cy="1190278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209510" y="2547082"/>
            <a:ext cx="16047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“</a:t>
            </a:r>
            <a:r>
              <a:rPr lang="en-US" dirty="0">
                <a:solidFill>
                  <a:srgbClr val="0432FF"/>
                </a:solidFill>
                <a:latin typeface="Arial" charset="0"/>
                <a:ea typeface="Arial" charset="0"/>
                <a:cs typeface="Arial" charset="0"/>
              </a:rPr>
              <a:t>Land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”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latin typeface="Arial" charset="0"/>
                <a:ea typeface="Arial" charset="0"/>
                <a:cs typeface="Arial" charset="0"/>
              </a:rPr>
              <a:t>Anaconda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err="1">
                <a:latin typeface="Arial" charset="0"/>
                <a:ea typeface="Arial" charset="0"/>
                <a:cs typeface="Arial" charset="0"/>
              </a:rPr>
              <a:t>Jupyter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 Notebook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7"/>
          <a:srcRect r="25545"/>
          <a:stretch/>
        </p:blipFill>
        <p:spPr>
          <a:xfrm>
            <a:off x="9970477" y="1258018"/>
            <a:ext cx="1553129" cy="1174340"/>
          </a:xfrm>
          <a:prstGeom prst="rect">
            <a:avLst/>
          </a:prstGeom>
        </p:spPr>
      </p:pic>
      <p:sp>
        <p:nvSpPr>
          <p:cNvPr id="51" name="TextBox 50"/>
          <p:cNvSpPr txBox="1"/>
          <p:nvPr/>
        </p:nvSpPr>
        <p:spPr>
          <a:xfrm>
            <a:off x="9885663" y="2547082"/>
            <a:ext cx="230633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“</a:t>
            </a:r>
            <a:r>
              <a:rPr lang="en-US" altLang="zh-CN" dirty="0">
                <a:solidFill>
                  <a:srgbClr val="0432FF"/>
                </a:solidFill>
                <a:latin typeface="Arial" charset="0"/>
                <a:ea typeface="Arial" charset="0"/>
                <a:cs typeface="Arial" charset="0"/>
              </a:rPr>
              <a:t>Contractor team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”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latin typeface="Arial" charset="0"/>
                <a:ea typeface="Arial" charset="0"/>
                <a:cs typeface="Arial" charset="0"/>
              </a:rPr>
              <a:t>Modules and packages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err="1">
                <a:latin typeface="Arial" charset="0"/>
                <a:ea typeface="Arial" charset="0"/>
                <a:cs typeface="Arial" charset="0"/>
              </a:rPr>
              <a:t>NumPy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latin typeface="Arial" charset="0"/>
                <a:ea typeface="Arial" charset="0"/>
                <a:cs typeface="Arial" charset="0"/>
              </a:rPr>
              <a:t>Pandas</a:t>
            </a: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57034" y="4919036"/>
            <a:ext cx="2392895" cy="1691228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9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09510" y="4224876"/>
            <a:ext cx="3377752" cy="2496599"/>
          </a:xfrm>
          <a:prstGeom prst="rect">
            <a:avLst/>
          </a:prstGeom>
        </p:spPr>
      </p:pic>
      <p:sp>
        <p:nvSpPr>
          <p:cNvPr id="57" name="TextBox 56"/>
          <p:cNvSpPr txBox="1"/>
          <p:nvPr/>
        </p:nvSpPr>
        <p:spPr>
          <a:xfrm>
            <a:off x="404880" y="596187"/>
            <a:ext cx="1249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b="1" dirty="0">
                <a:latin typeface="Arial" charset="0"/>
                <a:ea typeface="Arial" charset="0"/>
                <a:cs typeface="Arial" charset="0"/>
              </a:rPr>
              <a:t>Module–8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2492822" y="596187"/>
            <a:ext cx="1249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b="1" dirty="0">
                <a:latin typeface="Arial" charset="0"/>
                <a:ea typeface="Arial" charset="0"/>
                <a:cs typeface="Arial" charset="0"/>
              </a:rPr>
              <a:t>Module–9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4870632" y="596187"/>
            <a:ext cx="1249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b="1" dirty="0">
                <a:latin typeface="Arial" charset="0"/>
                <a:ea typeface="Arial" charset="0"/>
                <a:cs typeface="Arial" charset="0"/>
              </a:rPr>
              <a:t>Module–9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7258441" y="596187"/>
            <a:ext cx="1697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b="1" dirty="0">
                <a:latin typeface="Arial" charset="0"/>
                <a:ea typeface="Arial" charset="0"/>
                <a:cs typeface="Arial" charset="0"/>
              </a:rPr>
              <a:t>Module–10-11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9810575" y="596187"/>
            <a:ext cx="1710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b="1" dirty="0">
                <a:latin typeface="Arial" charset="0"/>
                <a:ea typeface="Arial" charset="0"/>
                <a:cs typeface="Arial" charset="0"/>
              </a:rPr>
              <a:t>Module–12-13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7494565" y="4254643"/>
            <a:ext cx="1710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b="1" dirty="0">
                <a:latin typeface="Arial" charset="0"/>
                <a:ea typeface="Arial" charset="0"/>
                <a:cs typeface="Arial" charset="0"/>
              </a:rPr>
              <a:t>Module–14-15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9B5BC66-5F45-BE40-B571-FF2A6785E0B7}"/>
              </a:ext>
            </a:extLst>
          </p:cNvPr>
          <p:cNvSpPr/>
          <p:nvPr/>
        </p:nvSpPr>
        <p:spPr>
          <a:xfrm>
            <a:off x="7343774" y="3687921"/>
            <a:ext cx="2554768" cy="3693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6720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08780B5-4FE7-5C4A-8298-649A6861AAE7}"/>
              </a:ext>
            </a:extLst>
          </p:cNvPr>
          <p:cNvSpPr txBox="1">
            <a:spLocks/>
          </p:cNvSpPr>
          <p:nvPr/>
        </p:nvSpPr>
        <p:spPr>
          <a:xfrm>
            <a:off x="12331" y="-47716"/>
            <a:ext cx="12821353" cy="7766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b="1" kern="1200" cap="none" spc="50">
                <a:ln w="13500">
                  <a:noFill/>
                  <a:prstDash val="solid"/>
                </a:ln>
                <a:solidFill>
                  <a:schemeClr val="tx1"/>
                </a:solidFill>
                <a:effectLst/>
                <a:latin typeface="Helvetica Bold"/>
                <a:ea typeface="+mj-ea"/>
                <a:cs typeface="Helvetica Bold"/>
              </a:defRPr>
            </a:lvl1pPr>
          </a:lstStyle>
          <a:p>
            <a:r>
              <a:rPr lang="en-US" sz="2400" dirty="0">
                <a:latin typeface="Arial" charset="0"/>
                <a:ea typeface="Arial" charset="0"/>
                <a:cs typeface="Arial" charset="0"/>
              </a:rPr>
              <a:t>Function: Avoid Repetition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1A940F-F0F5-C240-88B2-E255687839CF}"/>
              </a:ext>
            </a:extLst>
          </p:cNvPr>
          <p:cNvSpPr txBox="1"/>
          <p:nvPr/>
        </p:nvSpPr>
        <p:spPr>
          <a:xfrm>
            <a:off x="0" y="664586"/>
            <a:ext cx="109089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charset="0"/>
                <a:ea typeface="Arial" charset="0"/>
                <a:cs typeface="Arial" charset="0"/>
              </a:rPr>
              <a:t>One way to organize our Python code and to make it more readable and reusable is to factor-out useful pieces into reusable functions.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7BFC2C-C036-4642-ABC2-99A8C8452D9E}"/>
              </a:ext>
            </a:extLst>
          </p:cNvPr>
          <p:cNvSpPr txBox="1"/>
          <p:nvPr/>
        </p:nvSpPr>
        <p:spPr>
          <a:xfrm>
            <a:off x="12331" y="1795779"/>
            <a:ext cx="10908953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charset="0"/>
                <a:ea typeface="Arial" charset="0"/>
                <a:cs typeface="Arial" charset="0"/>
              </a:rPr>
              <a:t>Think about the following scenario:</a:t>
            </a:r>
          </a:p>
          <a:p>
            <a:r>
              <a:rPr lang="en-US" sz="2000" dirty="0">
                <a:latin typeface="Arial" charset="0"/>
                <a:ea typeface="Arial" charset="0"/>
                <a:cs typeface="Arial" charset="0"/>
              </a:rPr>
              <a:t>A = 3 </a:t>
            </a:r>
          </a:p>
          <a:p>
            <a:r>
              <a:rPr lang="en-US" sz="2000" dirty="0">
                <a:latin typeface="Arial" charset="0"/>
                <a:ea typeface="Arial" charset="0"/>
                <a:cs typeface="Arial" charset="0"/>
              </a:rPr>
              <a:t>B = 4</a:t>
            </a:r>
          </a:p>
          <a:p>
            <a:r>
              <a:rPr lang="en-US" sz="2000" dirty="0">
                <a:latin typeface="Arial" charset="0"/>
                <a:ea typeface="Arial" charset="0"/>
                <a:cs typeface="Arial" charset="0"/>
              </a:rPr>
              <a:t>diff = abs(A - B)</a:t>
            </a:r>
          </a:p>
          <a:p>
            <a:r>
              <a:rPr lang="en-US" sz="2000" dirty="0">
                <a:latin typeface="Arial" charset="0"/>
                <a:ea typeface="Arial" charset="0"/>
                <a:cs typeface="Arial" charset="0"/>
              </a:rPr>
              <a:t>print("The absolute difference between the two numbers is: " + str(diff))</a:t>
            </a:r>
          </a:p>
          <a:p>
            <a:endParaRPr lang="en-US" sz="2000" dirty="0">
              <a:latin typeface="Arial" charset="0"/>
              <a:ea typeface="Arial" charset="0"/>
              <a:cs typeface="Arial" charset="0"/>
            </a:endParaRPr>
          </a:p>
          <a:p>
            <a:r>
              <a:rPr lang="en-US" sz="2000" dirty="0">
                <a:latin typeface="Arial" charset="0"/>
                <a:ea typeface="Arial" charset="0"/>
                <a:cs typeface="Arial" charset="0"/>
              </a:rPr>
              <a:t>A = 6</a:t>
            </a:r>
          </a:p>
          <a:p>
            <a:r>
              <a:rPr lang="en-US" sz="2000" dirty="0">
                <a:latin typeface="Arial" charset="0"/>
                <a:ea typeface="Arial" charset="0"/>
                <a:cs typeface="Arial" charset="0"/>
              </a:rPr>
              <a:t>B = 7</a:t>
            </a:r>
          </a:p>
          <a:p>
            <a:r>
              <a:rPr lang="en-US" sz="2000" dirty="0">
                <a:latin typeface="Arial" charset="0"/>
                <a:ea typeface="Arial" charset="0"/>
                <a:cs typeface="Arial" charset="0"/>
              </a:rPr>
              <a:t>diff = abs(A - B)</a:t>
            </a:r>
          </a:p>
          <a:p>
            <a:r>
              <a:rPr lang="en-US" sz="2000" dirty="0">
                <a:latin typeface="Arial" charset="0"/>
                <a:ea typeface="Arial" charset="0"/>
                <a:cs typeface="Arial" charset="0"/>
              </a:rPr>
              <a:t>print("The absolute difference between the two numbers is: " + str(diff))</a:t>
            </a:r>
          </a:p>
          <a:p>
            <a:endParaRPr lang="en-US" sz="2000" dirty="0">
              <a:latin typeface="Arial" charset="0"/>
              <a:ea typeface="Arial" charset="0"/>
              <a:cs typeface="Arial" charset="0"/>
            </a:endParaRPr>
          </a:p>
          <a:p>
            <a:r>
              <a:rPr lang="en-US" sz="2000" dirty="0">
                <a:latin typeface="Arial" charset="0"/>
                <a:ea typeface="Arial" charset="0"/>
                <a:cs typeface="Arial" charset="0"/>
              </a:rPr>
              <a:t>A = 5</a:t>
            </a:r>
          </a:p>
          <a:p>
            <a:r>
              <a:rPr lang="en-US" sz="2000" dirty="0">
                <a:latin typeface="Arial" charset="0"/>
                <a:ea typeface="Arial" charset="0"/>
                <a:cs typeface="Arial" charset="0"/>
              </a:rPr>
              <a:t>B = 10</a:t>
            </a:r>
          </a:p>
          <a:p>
            <a:r>
              <a:rPr lang="en-US" sz="2000" dirty="0">
                <a:latin typeface="Arial" charset="0"/>
                <a:ea typeface="Arial" charset="0"/>
                <a:cs typeface="Arial" charset="0"/>
              </a:rPr>
              <a:t>diff = abs(A - B)</a:t>
            </a:r>
          </a:p>
          <a:p>
            <a:r>
              <a:rPr lang="en-US" sz="2000" dirty="0">
                <a:latin typeface="Arial" charset="0"/>
                <a:ea typeface="Arial" charset="0"/>
                <a:cs typeface="Arial" charset="0"/>
              </a:rPr>
              <a:t>print("The absolute difference between the two numbers is: " + str(diff))</a:t>
            </a:r>
          </a:p>
        </p:txBody>
      </p:sp>
    </p:spTree>
    <p:extLst>
      <p:ext uri="{BB962C8B-B14F-4D97-AF65-F5344CB8AC3E}">
        <p14:creationId xmlns:p14="http://schemas.microsoft.com/office/powerpoint/2010/main" val="4174984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DF48C58-E3D9-6A4D-8EE9-C4AB41003C8E}"/>
              </a:ext>
            </a:extLst>
          </p:cNvPr>
          <p:cNvSpPr txBox="1">
            <a:spLocks/>
          </p:cNvSpPr>
          <p:nvPr/>
        </p:nvSpPr>
        <p:spPr>
          <a:xfrm>
            <a:off x="12331" y="-47716"/>
            <a:ext cx="12821353" cy="7766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b="1" kern="1200" cap="none" spc="50">
                <a:ln w="13500">
                  <a:noFill/>
                  <a:prstDash val="solid"/>
                </a:ln>
                <a:solidFill>
                  <a:schemeClr val="tx1"/>
                </a:solidFill>
                <a:effectLst/>
                <a:latin typeface="Helvetica Bold"/>
                <a:ea typeface="+mj-ea"/>
                <a:cs typeface="Helvetica Bold"/>
              </a:defRPr>
            </a:lvl1pPr>
          </a:lstStyle>
          <a:p>
            <a:r>
              <a:rPr lang="en-US" sz="2400" dirty="0">
                <a:latin typeface="Arial" charset="0"/>
                <a:ea typeface="Arial" charset="0"/>
                <a:cs typeface="Arial" charset="0"/>
              </a:rPr>
              <a:t>Function: Components</a:t>
            </a:r>
          </a:p>
        </p:txBody>
      </p:sp>
      <p:pic>
        <p:nvPicPr>
          <p:cNvPr id="6" name="Picture 5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8FBEA6D2-5513-8F4E-A7CE-B8FC2D22BE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582" y="2319030"/>
            <a:ext cx="11366354" cy="283424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DCDAE0A-C630-034D-A0F7-89D99B0D7370}"/>
              </a:ext>
            </a:extLst>
          </p:cNvPr>
          <p:cNvSpPr/>
          <p:nvPr/>
        </p:nvSpPr>
        <p:spPr>
          <a:xfrm>
            <a:off x="975041" y="1154673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</a:t>
            </a:r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keyword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1ED29C1-37D1-EC4E-A1BB-2E399B0C11F0}"/>
              </a:ext>
            </a:extLst>
          </p:cNvPr>
          <p:cNvSpPr/>
          <p:nvPr/>
        </p:nvSpPr>
        <p:spPr>
          <a:xfrm>
            <a:off x="1862902" y="1552185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function </a:t>
            </a:r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name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F420A20-111C-F94E-B331-647ADA32A935}"/>
              </a:ext>
            </a:extLst>
          </p:cNvPr>
          <p:cNvSpPr/>
          <p:nvPr/>
        </p:nvSpPr>
        <p:spPr>
          <a:xfrm>
            <a:off x="2800910" y="1878704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 function </a:t>
            </a:r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arguments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382F8AA-D3B4-934A-8FA1-A1284E815F67}"/>
              </a:ext>
            </a:extLst>
          </p:cNvPr>
          <p:cNvSpPr/>
          <p:nvPr/>
        </p:nvSpPr>
        <p:spPr>
          <a:xfrm>
            <a:off x="12331" y="5262626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4. function code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E078015-23F7-594F-AC01-3E3B8580EFAE}"/>
              </a:ext>
            </a:extLst>
          </p:cNvPr>
          <p:cNvSpPr/>
          <p:nvPr/>
        </p:nvSpPr>
        <p:spPr>
          <a:xfrm>
            <a:off x="1319840" y="5872984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5. return statement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37041F0-E231-D541-90DF-5EE60C6DECBA}"/>
              </a:ext>
            </a:extLst>
          </p:cNvPr>
          <p:cNvCxnSpPr>
            <a:cxnSpLocks/>
          </p:cNvCxnSpPr>
          <p:nvPr/>
        </p:nvCxnSpPr>
        <p:spPr>
          <a:xfrm flipV="1">
            <a:off x="1171977" y="1711586"/>
            <a:ext cx="0" cy="76146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Left Brace 14">
            <a:extLst>
              <a:ext uri="{FF2B5EF4-FFF2-40B4-BE49-F238E27FC236}">
                <a16:creationId xmlns:a16="http://schemas.microsoft.com/office/drawing/2014/main" id="{FADF6986-C051-1640-9F1D-075586B26019}"/>
              </a:ext>
            </a:extLst>
          </p:cNvPr>
          <p:cNvSpPr/>
          <p:nvPr/>
        </p:nvSpPr>
        <p:spPr>
          <a:xfrm>
            <a:off x="1189149" y="2797047"/>
            <a:ext cx="196915" cy="397512"/>
          </a:xfrm>
          <a:prstGeom prst="lef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BDE8933-0245-0341-B0F5-2E2AC45F10B2}"/>
              </a:ext>
            </a:extLst>
          </p:cNvPr>
          <p:cNvCxnSpPr>
            <a:cxnSpLocks/>
          </p:cNvCxnSpPr>
          <p:nvPr/>
        </p:nvCxnSpPr>
        <p:spPr>
          <a:xfrm flipV="1">
            <a:off x="2006958" y="1893369"/>
            <a:ext cx="0" cy="57968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8A50480-8D82-944C-AA80-03ADEB97EFDA}"/>
              </a:ext>
            </a:extLst>
          </p:cNvPr>
          <p:cNvCxnSpPr>
            <a:cxnSpLocks/>
          </p:cNvCxnSpPr>
          <p:nvPr/>
        </p:nvCxnSpPr>
        <p:spPr>
          <a:xfrm flipV="1">
            <a:off x="2927262" y="2202463"/>
            <a:ext cx="0" cy="27058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DEB2F62-8090-E841-AF92-1CCE78CF0FB5}"/>
              </a:ext>
            </a:extLst>
          </p:cNvPr>
          <p:cNvCxnSpPr>
            <a:cxnSpLocks/>
          </p:cNvCxnSpPr>
          <p:nvPr/>
        </p:nvCxnSpPr>
        <p:spPr>
          <a:xfrm>
            <a:off x="1145349" y="2995803"/>
            <a:ext cx="0" cy="226682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34E50E0-18EE-C342-9273-686FD541A4E9}"/>
              </a:ext>
            </a:extLst>
          </p:cNvPr>
          <p:cNvCxnSpPr>
            <a:cxnSpLocks/>
          </p:cNvCxnSpPr>
          <p:nvPr/>
        </p:nvCxnSpPr>
        <p:spPr>
          <a:xfrm>
            <a:off x="1863192" y="3570390"/>
            <a:ext cx="0" cy="226682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0444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/>
      <p:bldP spid="1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DF48C58-E3D9-6A4D-8EE9-C4AB41003C8E}"/>
              </a:ext>
            </a:extLst>
          </p:cNvPr>
          <p:cNvSpPr txBox="1">
            <a:spLocks/>
          </p:cNvSpPr>
          <p:nvPr/>
        </p:nvSpPr>
        <p:spPr>
          <a:xfrm>
            <a:off x="12331" y="-47716"/>
            <a:ext cx="12821353" cy="7766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b="1" kern="1200" cap="none" spc="50">
                <a:ln w="13500">
                  <a:noFill/>
                  <a:prstDash val="solid"/>
                </a:ln>
                <a:solidFill>
                  <a:schemeClr val="tx1"/>
                </a:solidFill>
                <a:effectLst/>
                <a:latin typeface="Helvetica Bold"/>
                <a:ea typeface="+mj-ea"/>
                <a:cs typeface="Helvetica Bold"/>
              </a:defRPr>
            </a:lvl1pPr>
          </a:lstStyle>
          <a:p>
            <a:r>
              <a:rPr lang="en-US" sz="2400" dirty="0">
                <a:latin typeface="Arial" charset="0"/>
                <a:ea typeface="Arial" charset="0"/>
                <a:cs typeface="Arial" charset="0"/>
              </a:rPr>
              <a:t>Anonymous Function: </a:t>
            </a:r>
            <a:r>
              <a:rPr lang="en-US" sz="2400" dirty="0" err="1">
                <a:latin typeface="Arial" charset="0"/>
                <a:ea typeface="Arial" charset="0"/>
                <a:cs typeface="Arial" charset="0"/>
              </a:rPr>
              <a:t>Lamda</a:t>
            </a:r>
            <a:endParaRPr lang="en-US" sz="2400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3" name="Picture 2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CDEE747B-31FA-B641-B330-18DE6385FE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7" y="2001355"/>
            <a:ext cx="6389470" cy="1593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8652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lide Number Placeholder 5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A7C82E-E389-2E46-B3BF-62AA4E7155F6}" type="slidenum">
              <a:rPr lang="en-US" smtClean="0">
                <a:latin typeface="Arial" charset="0"/>
                <a:ea typeface="Arial" charset="0"/>
                <a:cs typeface="Arial" charset="0"/>
              </a:rPr>
              <a:t>8</a:t>
            </a:fld>
            <a:endParaRPr lang="en-US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6CEF42-4928-4EB4-B87F-3CB4326DEE44}"/>
              </a:ext>
            </a:extLst>
          </p:cNvPr>
          <p:cNvSpPr txBox="1"/>
          <p:nvPr/>
        </p:nvSpPr>
        <p:spPr>
          <a:xfrm>
            <a:off x="12332" y="439901"/>
            <a:ext cx="5422554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charset="0"/>
                <a:ea typeface="Arial" charset="0"/>
                <a:cs typeface="Arial" charset="0"/>
              </a:rPr>
              <a:t>Q 1 – What is the output of the following display() function call:</a:t>
            </a:r>
          </a:p>
          <a:p>
            <a:endParaRPr lang="en-US" sz="2000" dirty="0">
              <a:latin typeface="Arial" charset="0"/>
              <a:ea typeface="Arial" charset="0"/>
              <a:cs typeface="Arial" charset="0"/>
            </a:endParaRPr>
          </a:p>
          <a:p>
            <a:r>
              <a:rPr lang="en-US" sz="2000" dirty="0">
                <a:latin typeface="Arial" charset="0"/>
                <a:ea typeface="Arial" charset="0"/>
                <a:cs typeface="Arial" charset="0"/>
              </a:rPr>
              <a:t>def display(*</a:t>
            </a:r>
            <a:r>
              <a:rPr lang="en-US" sz="2000" dirty="0" err="1">
                <a:latin typeface="Arial" charset="0"/>
                <a:ea typeface="Arial" charset="0"/>
                <a:cs typeface="Arial" charset="0"/>
              </a:rPr>
              <a:t>kwargs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):</a:t>
            </a:r>
          </a:p>
          <a:p>
            <a:r>
              <a:rPr lang="en-US" sz="2000" dirty="0">
                <a:latin typeface="Arial" charset="0"/>
                <a:ea typeface="Arial" charset="0"/>
                <a:cs typeface="Arial" charset="0"/>
              </a:rPr>
              <a:t>    for </a:t>
            </a:r>
            <a:r>
              <a:rPr lang="en-US" sz="2000" dirty="0" err="1">
                <a:latin typeface="Arial" charset="0"/>
                <a:ea typeface="Arial" charset="0"/>
                <a:cs typeface="Arial" charset="0"/>
              </a:rPr>
              <a:t>i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 in </a:t>
            </a:r>
            <a:r>
              <a:rPr lang="en-US" sz="2000" dirty="0" err="1">
                <a:latin typeface="Arial" charset="0"/>
                <a:ea typeface="Arial" charset="0"/>
                <a:cs typeface="Arial" charset="0"/>
              </a:rPr>
              <a:t>kwargs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:</a:t>
            </a:r>
          </a:p>
          <a:p>
            <a:r>
              <a:rPr lang="en-US" sz="2000" dirty="0">
                <a:latin typeface="Arial" charset="0"/>
                <a:ea typeface="Arial" charset="0"/>
                <a:cs typeface="Arial" charset="0"/>
              </a:rPr>
              <a:t>        print(</a:t>
            </a:r>
            <a:r>
              <a:rPr lang="en-US" sz="2000" dirty="0" err="1">
                <a:latin typeface="Arial" charset="0"/>
                <a:ea typeface="Arial" charset="0"/>
                <a:cs typeface="Arial" charset="0"/>
              </a:rPr>
              <a:t>i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)</a:t>
            </a:r>
          </a:p>
          <a:p>
            <a:r>
              <a:rPr lang="en-US" sz="2000" dirty="0">
                <a:latin typeface="Arial" charset="0"/>
                <a:ea typeface="Arial" charset="0"/>
                <a:cs typeface="Arial" charset="0"/>
              </a:rPr>
              <a:t>display("Kelly", 9000)</a:t>
            </a:r>
          </a:p>
          <a:p>
            <a:endParaRPr lang="en-US" sz="2000" dirty="0">
              <a:latin typeface="Arial" charset="0"/>
              <a:ea typeface="Arial" charset="0"/>
              <a:cs typeface="Arial" charset="0"/>
            </a:endParaRPr>
          </a:p>
          <a:p>
            <a:r>
              <a:rPr lang="en-US" sz="2000" dirty="0">
                <a:latin typeface="Arial" charset="0"/>
                <a:ea typeface="Arial" charset="0"/>
                <a:cs typeface="Arial" charset="0"/>
              </a:rPr>
              <a:t>A. </a:t>
            </a:r>
          </a:p>
          <a:p>
            <a:r>
              <a:rPr lang="en-US" sz="2000" dirty="0">
                <a:latin typeface="Arial" charset="0"/>
                <a:ea typeface="Arial" charset="0"/>
                <a:cs typeface="Arial" charset="0"/>
              </a:rPr>
              <a:t>Kelly</a:t>
            </a:r>
          </a:p>
          <a:p>
            <a:r>
              <a:rPr lang="en-US" sz="2000" dirty="0">
                <a:latin typeface="Arial" charset="0"/>
                <a:ea typeface="Arial" charset="0"/>
                <a:cs typeface="Arial" charset="0"/>
              </a:rPr>
              <a:t>9000</a:t>
            </a:r>
          </a:p>
          <a:p>
            <a:r>
              <a:rPr lang="en-US" sz="2000" dirty="0">
                <a:latin typeface="Arial" charset="0"/>
                <a:ea typeface="Arial" charset="0"/>
                <a:cs typeface="Arial" charset="0"/>
              </a:rPr>
              <a:t>B. </a:t>
            </a:r>
          </a:p>
          <a:p>
            <a:r>
              <a:rPr lang="en-US" sz="2000" dirty="0">
                <a:latin typeface="Arial" charset="0"/>
                <a:ea typeface="Arial" charset="0"/>
                <a:cs typeface="Arial" charset="0"/>
              </a:rPr>
              <a:t>Kelly</a:t>
            </a:r>
          </a:p>
          <a:p>
            <a:r>
              <a:rPr lang="en-US" sz="2000" dirty="0">
                <a:latin typeface="Arial" charset="0"/>
                <a:ea typeface="Arial" charset="0"/>
                <a:cs typeface="Arial" charset="0"/>
              </a:rPr>
              <a:t>C.</a:t>
            </a:r>
          </a:p>
          <a:p>
            <a:r>
              <a:rPr lang="en-US" sz="2000" dirty="0">
                <a:latin typeface="Arial" charset="0"/>
                <a:ea typeface="Arial" charset="0"/>
                <a:cs typeface="Arial" charset="0"/>
              </a:rPr>
              <a:t>9000</a:t>
            </a:r>
          </a:p>
          <a:p>
            <a:r>
              <a:rPr lang="en-US" sz="2000" dirty="0">
                <a:latin typeface="Arial" charset="0"/>
                <a:ea typeface="Arial" charset="0"/>
                <a:cs typeface="Arial" charset="0"/>
              </a:rPr>
              <a:t>D. </a:t>
            </a:r>
          </a:p>
          <a:p>
            <a:r>
              <a:rPr lang="en-US" sz="2000" dirty="0">
                <a:latin typeface="Arial" charset="0"/>
                <a:ea typeface="Arial" charset="0"/>
                <a:cs typeface="Arial" charset="0"/>
              </a:rPr>
              <a:t>Error message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91481BF-EBD5-CC40-9D07-E6907C8E3452}"/>
              </a:ext>
            </a:extLst>
          </p:cNvPr>
          <p:cNvSpPr txBox="1">
            <a:spLocks/>
          </p:cNvSpPr>
          <p:nvPr/>
        </p:nvSpPr>
        <p:spPr>
          <a:xfrm>
            <a:off x="12331" y="-47716"/>
            <a:ext cx="12821353" cy="7766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b="1" kern="1200" cap="none" spc="50">
                <a:ln w="13500">
                  <a:noFill/>
                  <a:prstDash val="solid"/>
                </a:ln>
                <a:solidFill>
                  <a:schemeClr val="tx1"/>
                </a:solidFill>
                <a:effectLst/>
                <a:latin typeface="Helvetica Bold"/>
                <a:ea typeface="+mj-ea"/>
                <a:cs typeface="Helvetica Bold"/>
              </a:defRPr>
            </a:lvl1pPr>
          </a:lstStyle>
          <a:p>
            <a:r>
              <a:rPr lang="en-US" sz="2400" dirty="0">
                <a:latin typeface="Arial" charset="0"/>
                <a:ea typeface="Arial" charset="0"/>
                <a:cs typeface="Arial" charset="0"/>
              </a:rPr>
              <a:t>Formative Assessment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81158E-1641-1144-81CA-E93009ABD890}"/>
              </a:ext>
            </a:extLst>
          </p:cNvPr>
          <p:cNvSpPr txBox="1"/>
          <p:nvPr/>
        </p:nvSpPr>
        <p:spPr>
          <a:xfrm>
            <a:off x="5761149" y="435378"/>
            <a:ext cx="6418519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charset="0"/>
                <a:ea typeface="Arial" charset="0"/>
                <a:cs typeface="Arial" charset="0"/>
              </a:rPr>
              <a:t>Q 2 – Given the following function fun1() Please select the correct function calls (select all that apply)</a:t>
            </a:r>
          </a:p>
          <a:p>
            <a:endParaRPr lang="en-US" sz="2000" dirty="0">
              <a:latin typeface="Arial" charset="0"/>
              <a:ea typeface="Arial" charset="0"/>
              <a:cs typeface="Arial" charset="0"/>
            </a:endParaRPr>
          </a:p>
          <a:p>
            <a:r>
              <a:rPr lang="en-US" sz="2000" dirty="0">
                <a:latin typeface="Arial" charset="0"/>
                <a:ea typeface="Arial" charset="0"/>
                <a:cs typeface="Arial" charset="0"/>
              </a:rPr>
              <a:t>def fun1(name, age):</a:t>
            </a:r>
          </a:p>
          <a:p>
            <a:r>
              <a:rPr lang="en-US" sz="2000" dirty="0">
                <a:latin typeface="Arial" charset="0"/>
                <a:ea typeface="Arial" charset="0"/>
                <a:cs typeface="Arial" charset="0"/>
              </a:rPr>
              <a:t>    print(name, age)</a:t>
            </a:r>
          </a:p>
          <a:p>
            <a:endParaRPr lang="en-US" sz="2000" dirty="0">
              <a:latin typeface="Arial" charset="0"/>
              <a:ea typeface="Arial" charset="0"/>
              <a:cs typeface="Arial" charset="0"/>
            </a:endParaRPr>
          </a:p>
          <a:p>
            <a:endParaRPr lang="en-US" sz="2000" dirty="0">
              <a:latin typeface="Arial" charset="0"/>
              <a:ea typeface="Arial" charset="0"/>
              <a:cs typeface="Arial" charset="0"/>
            </a:endParaRPr>
          </a:p>
          <a:p>
            <a:r>
              <a:rPr lang="en-US" sz="2000" dirty="0">
                <a:latin typeface="Arial" charset="0"/>
                <a:ea typeface="Arial" charset="0"/>
                <a:cs typeface="Arial" charset="0"/>
              </a:rPr>
              <a:t>A. fun1(name=’Emma’, age=23)</a:t>
            </a:r>
          </a:p>
          <a:p>
            <a:r>
              <a:rPr lang="en-US" sz="2000" dirty="0">
                <a:latin typeface="Arial" charset="0"/>
                <a:ea typeface="Arial" charset="0"/>
                <a:cs typeface="Arial" charset="0"/>
              </a:rPr>
              <a:t>B. fun1(name=’Emma’, 23)</a:t>
            </a:r>
          </a:p>
          <a:p>
            <a:r>
              <a:rPr lang="en-US" sz="2000" dirty="0">
                <a:latin typeface="Arial" charset="0"/>
                <a:ea typeface="Arial" charset="0"/>
                <a:cs typeface="Arial" charset="0"/>
              </a:rPr>
              <a:t>C. fun1(‘Emma’, 23)</a:t>
            </a:r>
          </a:p>
          <a:p>
            <a:r>
              <a:rPr lang="en-US" sz="2000" dirty="0">
                <a:latin typeface="Arial" charset="0"/>
                <a:ea typeface="Arial" charset="0"/>
                <a:cs typeface="Arial" charset="0"/>
              </a:rPr>
              <a:t>D. fun1(‘Emma’, age = 23)</a:t>
            </a:r>
          </a:p>
        </p:txBody>
      </p:sp>
    </p:spTree>
    <p:extLst>
      <p:ext uri="{BB962C8B-B14F-4D97-AF65-F5344CB8AC3E}">
        <p14:creationId xmlns:p14="http://schemas.microsoft.com/office/powerpoint/2010/main" val="1361926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lide Number Placeholder 5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A7C82E-E389-2E46-B3BF-62AA4E7155F6}" type="slidenum">
              <a:rPr lang="en-US" smtClean="0">
                <a:latin typeface="Arial" charset="0"/>
                <a:ea typeface="Arial" charset="0"/>
                <a:cs typeface="Arial" charset="0"/>
              </a:rPr>
              <a:t>9</a:t>
            </a:fld>
            <a:endParaRPr lang="en-US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6CEF42-4928-4EB4-B87F-3CB4326DEE44}"/>
              </a:ext>
            </a:extLst>
          </p:cNvPr>
          <p:cNvSpPr txBox="1"/>
          <p:nvPr/>
        </p:nvSpPr>
        <p:spPr>
          <a:xfrm>
            <a:off x="12331" y="694863"/>
            <a:ext cx="10908953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charset="0"/>
                <a:ea typeface="Arial" charset="0"/>
                <a:cs typeface="Arial" charset="0"/>
              </a:rPr>
              <a:t>Q 3 – What is the output of the following function call:</a:t>
            </a:r>
          </a:p>
          <a:p>
            <a:endParaRPr lang="en-US" sz="2000" dirty="0">
              <a:latin typeface="Arial" charset="0"/>
              <a:ea typeface="Arial" charset="0"/>
              <a:cs typeface="Arial" charset="0"/>
            </a:endParaRPr>
          </a:p>
          <a:p>
            <a:r>
              <a:rPr lang="en-US" sz="2000" dirty="0">
                <a:latin typeface="Arial" charset="0"/>
                <a:ea typeface="Arial" charset="0"/>
                <a:cs typeface="Arial" charset="0"/>
              </a:rPr>
              <a:t>def </a:t>
            </a:r>
            <a:r>
              <a:rPr lang="en-US" sz="2000" dirty="0" err="1">
                <a:latin typeface="Arial" charset="0"/>
                <a:ea typeface="Arial" charset="0"/>
                <a:cs typeface="Arial" charset="0"/>
              </a:rPr>
              <a:t>outerFun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(a, b):</a:t>
            </a:r>
          </a:p>
          <a:p>
            <a:r>
              <a:rPr lang="en-US" sz="2000" dirty="0">
                <a:latin typeface="Arial" charset="0"/>
                <a:ea typeface="Arial" charset="0"/>
                <a:cs typeface="Arial" charset="0"/>
              </a:rPr>
              <a:t>    def </a:t>
            </a:r>
            <a:r>
              <a:rPr lang="en-US" sz="2000" dirty="0" err="1">
                <a:latin typeface="Arial" charset="0"/>
                <a:ea typeface="Arial" charset="0"/>
                <a:cs typeface="Arial" charset="0"/>
              </a:rPr>
              <a:t>innerFun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(c, d):</a:t>
            </a:r>
          </a:p>
          <a:p>
            <a:r>
              <a:rPr lang="en-US" sz="2000" dirty="0">
                <a:latin typeface="Arial" charset="0"/>
                <a:ea typeface="Arial" charset="0"/>
                <a:cs typeface="Arial" charset="0"/>
              </a:rPr>
              <a:t>        return c + d</a:t>
            </a:r>
          </a:p>
          <a:p>
            <a:r>
              <a:rPr lang="en-US" sz="2000" dirty="0">
                <a:latin typeface="Arial" charset="0"/>
                <a:ea typeface="Arial" charset="0"/>
                <a:cs typeface="Arial" charset="0"/>
              </a:rPr>
              <a:t>    return </a:t>
            </a:r>
            <a:r>
              <a:rPr lang="en-US" sz="2000" dirty="0" err="1">
                <a:latin typeface="Arial" charset="0"/>
                <a:ea typeface="Arial" charset="0"/>
                <a:cs typeface="Arial" charset="0"/>
              </a:rPr>
              <a:t>innerFun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(a, b)</a:t>
            </a:r>
          </a:p>
          <a:p>
            <a:r>
              <a:rPr lang="en-US" sz="2000" dirty="0">
                <a:latin typeface="Arial" charset="0"/>
                <a:ea typeface="Arial" charset="0"/>
                <a:cs typeface="Arial" charset="0"/>
              </a:rPr>
              <a:t>    return a</a:t>
            </a:r>
          </a:p>
          <a:p>
            <a:endParaRPr lang="en-US" sz="2000" dirty="0">
              <a:latin typeface="Arial" charset="0"/>
              <a:ea typeface="Arial" charset="0"/>
              <a:cs typeface="Arial" charset="0"/>
            </a:endParaRPr>
          </a:p>
          <a:p>
            <a:r>
              <a:rPr lang="en-US" sz="2000" dirty="0">
                <a:latin typeface="Arial" charset="0"/>
                <a:ea typeface="Arial" charset="0"/>
                <a:cs typeface="Arial" charset="0"/>
              </a:rPr>
              <a:t>result = </a:t>
            </a:r>
            <a:r>
              <a:rPr lang="en-US" sz="2000" dirty="0" err="1">
                <a:latin typeface="Arial" charset="0"/>
                <a:ea typeface="Arial" charset="0"/>
                <a:cs typeface="Arial" charset="0"/>
              </a:rPr>
              <a:t>outerFun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(5, 10)</a:t>
            </a:r>
          </a:p>
          <a:p>
            <a:r>
              <a:rPr lang="en-US" sz="2000" dirty="0">
                <a:latin typeface="Arial" charset="0"/>
                <a:ea typeface="Arial" charset="0"/>
                <a:cs typeface="Arial" charset="0"/>
              </a:rPr>
              <a:t>print(result)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91481BF-EBD5-CC40-9D07-E6907C8E3452}"/>
              </a:ext>
            </a:extLst>
          </p:cNvPr>
          <p:cNvSpPr txBox="1">
            <a:spLocks/>
          </p:cNvSpPr>
          <p:nvPr/>
        </p:nvSpPr>
        <p:spPr>
          <a:xfrm>
            <a:off x="12331" y="-47716"/>
            <a:ext cx="12821353" cy="7766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b="1" kern="1200" cap="none" spc="50">
                <a:ln w="13500">
                  <a:noFill/>
                  <a:prstDash val="solid"/>
                </a:ln>
                <a:solidFill>
                  <a:schemeClr val="tx1"/>
                </a:solidFill>
                <a:effectLst/>
                <a:latin typeface="Helvetica Bold"/>
                <a:ea typeface="+mj-ea"/>
                <a:cs typeface="Helvetica Bold"/>
              </a:defRPr>
            </a:lvl1pPr>
          </a:lstStyle>
          <a:p>
            <a:r>
              <a:rPr lang="en-US" sz="2400" dirty="0">
                <a:latin typeface="Arial" charset="0"/>
                <a:ea typeface="Arial" charset="0"/>
                <a:cs typeface="Arial" charset="0"/>
              </a:rPr>
              <a:t>Formative Assessment</a:t>
            </a:r>
          </a:p>
        </p:txBody>
      </p:sp>
    </p:spTree>
    <p:extLst>
      <p:ext uri="{BB962C8B-B14F-4D97-AF65-F5344CB8AC3E}">
        <p14:creationId xmlns:p14="http://schemas.microsoft.com/office/powerpoint/2010/main" val="2213154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461</TotalTime>
  <Words>867</Words>
  <Application>Microsoft Macintosh PowerPoint</Application>
  <PresentationFormat>Widescreen</PresentationFormat>
  <Paragraphs>204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Trebuchet MS</vt:lpstr>
      <vt:lpstr>Wingdings 3</vt:lpstr>
      <vt:lpstr>Facet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Bell, Charreau S</dc:creator>
  <cp:lastModifiedBy>Yang, Zhongyue (John)</cp:lastModifiedBy>
  <cp:revision>90</cp:revision>
  <cp:lastPrinted>2020-08-17T23:19:27Z</cp:lastPrinted>
  <dcterms:created xsi:type="dcterms:W3CDTF">2020-06-16T22:08:38Z</dcterms:created>
  <dcterms:modified xsi:type="dcterms:W3CDTF">2021-11-11T18:40:12Z</dcterms:modified>
</cp:coreProperties>
</file>